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288" r:id="rId3"/>
    <p:sldId id="298" r:id="rId4"/>
    <p:sldId id="290" r:id="rId5"/>
    <p:sldId id="299" r:id="rId6"/>
    <p:sldId id="309" r:id="rId7"/>
    <p:sldId id="300" r:id="rId8"/>
    <p:sldId id="293" r:id="rId9"/>
    <p:sldId id="301" r:id="rId10"/>
    <p:sldId id="281" r:id="rId11"/>
    <p:sldId id="302" r:id="rId12"/>
    <p:sldId id="307" r:id="rId13"/>
    <p:sldId id="303" r:id="rId14"/>
    <p:sldId id="287" r:id="rId15"/>
    <p:sldId id="304" r:id="rId16"/>
    <p:sldId id="308" r:id="rId17"/>
    <p:sldId id="305" r:id="rId1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epa Barua" initials="DB" lastIdx="1" clrIdx="0">
    <p:extLst>
      <p:ext uri="{19B8F6BF-5375-455C-9EA6-DF929625EA0E}">
        <p15:presenceInfo xmlns:p15="http://schemas.microsoft.com/office/powerpoint/2012/main" userId="8fac930220443a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0" autoAdjust="0"/>
    <p:restoredTop sz="94671" autoAdjust="0"/>
  </p:normalViewPr>
  <p:slideViewPr>
    <p:cSldViewPr>
      <p:cViewPr varScale="1">
        <p:scale>
          <a:sx n="51" d="100"/>
          <a:sy n="51" d="100"/>
        </p:scale>
        <p:origin x="893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6T15:38:16.905" idx="1">
    <p:pos x="5389" y="1444"/>
    <p:text>Check Translation. Few lines missing</p:text>
    <p:extLst>
      <p:ext uri="{C676402C-5697-4E1C-873F-D02D1690AC5C}">
        <p15:threadingInfo xmlns:p15="http://schemas.microsoft.com/office/powerpoint/2012/main" timeZoneBias="-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0C7B3-EB2F-4EBC-88F1-77DF1426C379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35431-4907-42A5-8990-09C499CF8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22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65DFD-05AF-4D96-820F-27DB594027B8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BB289-3F33-4676-A55C-FFC9819C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3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2AC-66DB-48FA-88C3-5C2427792706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75FC-11E3-452C-A58E-037AA07D6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8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2AC-66DB-48FA-88C3-5C2427792706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75FC-11E3-452C-A58E-037AA07D6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0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2AC-66DB-48FA-88C3-5C2427792706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75FC-11E3-452C-A58E-037AA07D6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5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2AC-66DB-48FA-88C3-5C2427792706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75FC-11E3-452C-A58E-037AA07D6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9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2AC-66DB-48FA-88C3-5C2427792706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75FC-11E3-452C-A58E-037AA07D6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2AC-66DB-48FA-88C3-5C2427792706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75FC-11E3-452C-A58E-037AA07D6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2AC-66DB-48FA-88C3-5C2427792706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75FC-11E3-452C-A58E-037AA07D6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4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2AC-66DB-48FA-88C3-5C2427792706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75FC-11E3-452C-A58E-037AA07D6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6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2AC-66DB-48FA-88C3-5C2427792706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75FC-11E3-452C-A58E-037AA07D6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0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2AC-66DB-48FA-88C3-5C2427792706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75FC-11E3-452C-A58E-037AA07D6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2AC-66DB-48FA-88C3-5C2427792706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75FC-11E3-452C-A58E-037AA07D6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342AC-66DB-48FA-88C3-5C2427792706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675FC-11E3-452C-A58E-037AA07D6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4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openxmlformats.org/officeDocument/2006/relationships/image" Target="../media/image2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72009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62800" y="457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SLIDE 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30" y="4310333"/>
            <a:ext cx="2363800" cy="22570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44" y="4114800"/>
            <a:ext cx="3087944" cy="26481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08034"/>
            <a:ext cx="2055813" cy="12568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58" y="2685184"/>
            <a:ext cx="3046160" cy="2919253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5" name="Straight Arrow Connector 34"/>
          <p:cNvCxnSpPr>
            <a:stCxn id="2" idx="1"/>
          </p:cNvCxnSpPr>
          <p:nvPr/>
        </p:nvCxnSpPr>
        <p:spPr>
          <a:xfrm flipH="1">
            <a:off x="5867402" y="1551847"/>
            <a:ext cx="1142998" cy="1572353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0"/>
            <a:endCxn id="30" idx="1"/>
          </p:cNvCxnSpPr>
          <p:nvPr/>
        </p:nvCxnSpPr>
        <p:spPr>
          <a:xfrm>
            <a:off x="2381919" y="1594663"/>
            <a:ext cx="1246439" cy="1518036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819400" y="5327711"/>
            <a:ext cx="904371" cy="768289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867401" y="5181600"/>
            <a:ext cx="990599" cy="838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4" idx="2"/>
            <a:endCxn id="30" idx="0"/>
          </p:cNvCxnSpPr>
          <p:nvPr/>
        </p:nvCxnSpPr>
        <p:spPr>
          <a:xfrm>
            <a:off x="4686748" y="1741317"/>
            <a:ext cx="18590" cy="943867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67378" y="3888607"/>
            <a:ext cx="2703752" cy="28934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78610" y="3905059"/>
            <a:ext cx="2692520" cy="2877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6637833" y="4343402"/>
            <a:ext cx="2353768" cy="22240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6637830" y="4343400"/>
            <a:ext cx="2353771" cy="222400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3" r="16216"/>
          <a:stretch/>
        </p:blipFill>
        <p:spPr>
          <a:xfrm>
            <a:off x="7010400" y="84759"/>
            <a:ext cx="2059448" cy="2934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0411" y="462235"/>
            <a:ext cx="3019805" cy="2264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5" b="17497"/>
          <a:stretch/>
        </p:blipFill>
        <p:spPr>
          <a:xfrm>
            <a:off x="2667448" y="64917"/>
            <a:ext cx="4038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সুস্থ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জীবনধারা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করুন</a:t>
            </a:r>
            <a:endParaRPr lang="en-US" sz="3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 anchor="ctr">
            <a:noAutofit/>
          </a:bodyPr>
          <a:lstStyle/>
          <a:p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রোগীকে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করুন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সুস্থ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হলে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আপনাকে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অবশ্যই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নিয়মিত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ঔষধ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সেবন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কিন্তু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সুস্থ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জীবনধারা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চিকিৎসার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পাশাপাশি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আপনাকে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রোগ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নিরাময়ে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সাহায্য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করবে</a:t>
            </a:r>
            <a:r>
              <a:rPr lang="bn-IN" sz="1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1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বারবার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পর্যাপ্ত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পরিমানে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পুষ্টিকর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খাবার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খাওয়া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খুবই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গুরুত্বপূর্ণ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[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প্রাসঙ্গিক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উদাহরণ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].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ভাত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সবজি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দুধ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/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দই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ডিম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ডাল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যদি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সামর্থ্য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তাহলে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মাংস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আপনার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পর্যাপ্ত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বিশ্রাম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নিশ্চিত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করুন</a:t>
            </a:r>
            <a:r>
              <a:rPr lang="bn-IN" sz="1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1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বিশুদ্ধ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তাজা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বাতাস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নিশ্বাসের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গ্রহণ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করুন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নিজেকে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তামাক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রান্নার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চুলার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ধোঁয়ামুক্ত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রাখুন</a:t>
            </a:r>
            <a:r>
              <a:rPr lang="bn-IN" sz="1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অন্যদের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ঘরের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ধূমপান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নিষেধ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করুন</a:t>
            </a:r>
            <a:r>
              <a:rPr lang="bn-IN" sz="1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মদ্যপান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বিরত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থাকুন</a:t>
            </a:r>
            <a:r>
              <a:rPr lang="bn-IN" sz="1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যেকোনো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তামাকজাত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দ্রব্য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বিরত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থাকুন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[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ধোঁয়াযুক্ত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ধোঁয়ামুক্ত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তামাকের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উদাহরণ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দিন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]</a:t>
            </a:r>
          </a:p>
          <a:p>
            <a:pPr marL="0" indent="0">
              <a:buNone/>
            </a:pP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রোগীকে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জিজ্ঞাসা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করুন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আপনাকে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তামাক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বিরত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থাকতে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সহায়তা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দিতে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আপনি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তামাক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ব্যাবহার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pPr marL="0" indent="0">
              <a:buNone/>
            </a:pPr>
            <a:endParaRPr lang="en-US" sz="1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>
              <a:buNone/>
            </a:pP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যদি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রোগী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তামাক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ব্যাবহার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তবে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পরবর্তী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পাতায়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যান</a:t>
            </a:r>
            <a:endParaRPr lang="en-US" sz="1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101445" y="2809401"/>
            <a:ext cx="8944367" cy="145779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253194"/>
            <a:ext cx="2590799" cy="2438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321150"/>
            <a:ext cx="3124200" cy="2460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5" y="278996"/>
            <a:ext cx="2705100" cy="2386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3194"/>
            <a:ext cx="3124200" cy="2386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5" y="4321150"/>
            <a:ext cx="2705100" cy="2460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4373880"/>
            <a:ext cx="2590799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000" b="1" dirty="0"/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তামাক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ছেড়ে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দেয়ার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সুফলসমূহ</a:t>
            </a:r>
            <a:endParaRPr lang="en-US" sz="3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 anchor="ctr">
            <a:normAutofit/>
          </a:bodyPr>
          <a:lstStyle/>
          <a:p>
            <a:pPr algn="just"/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রোগীকে জিজ্ঞাসা করুন: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আপনি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কি জানেন ধুমপান আপনার যক্ষা থেকে নিরাময়ের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প্রক্রিয়াকে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থামিয়ে দিতে পারে?</a:t>
            </a:r>
          </a:p>
          <a:p>
            <a:pPr algn="just"/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রোগীকে ব্যাখ্যা করুন: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ধূমপান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ত্যাগ আপনার নিরাময় প্রক্রিয়াতে সাহায্য করবে. এই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সুফল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আপনি ধূমপান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ত্যাগের অল্পকিছু দিনের মধ্যেই পেতে শুরু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করবেন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এবং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তা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চিকিত্সা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চলাকালীন ও শেষ হবার পরও পেতে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থাকবেন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ধূমপান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ছাড়ার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ত্রিশ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দিনের মধ্যে আপনার কাশি এবং কফ তৈরী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হওয়া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কমে যাবে এবং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আপনি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সহজে শ্বাস গ্রহণ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পারবেন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আপনি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যদি ধূমপান না ছাড়েন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তাহলে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অবস্থা আরো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খারাপ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তামাক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পরিহার আপনাকে যক্ষা থেকে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মুক্তি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পেতে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সাহায্য করবে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আপনি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যদি তামাক পরিহার না করেন তাহলে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আপনার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যক্ষারোগ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নিরাময়েও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দেরী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এর পাশাপাশি আপনার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আবার যক্ষায়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আক্রান্ত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হবার সম্ভাবনা বেড়ে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যাবে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আপনি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যদি তামাক ত্যাগ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করেন তাহলে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আপনি একটি সুখী ও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সুস্থ্য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জীবন পাবেন. যারা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তামাক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পরিহার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করবেন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না তাদের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যক্ষা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, হৃদরোগ  এবং  ক্যান্সার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মারা যাওয়ার সম্ভাবনা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বেড়ে যাবে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1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রোগীকে জিজ্ঞাসা করুন: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আমি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আপনাকে তামাক ত্যাগ করার কিছু স্বাস্থ্যগত উপকারিতার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কথা বলেছি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. আপনি কি আমাকে আরো কিছু উপকারিতার কথা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বলতে পারেন?</a:t>
            </a:r>
            <a:endParaRPr lang="as-IN" sz="1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7270" y="576005"/>
            <a:ext cx="1093089" cy="657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0050" y="659084"/>
            <a:ext cx="1110018" cy="491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8752" y="817190"/>
            <a:ext cx="1082848" cy="17341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950077" y="838200"/>
            <a:ext cx="249143" cy="102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494817" y="838200"/>
            <a:ext cx="249143" cy="102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78857" y="206714"/>
            <a:ext cx="4300118" cy="1468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4267200" y="228600"/>
            <a:ext cx="0" cy="64445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78" y="2113576"/>
            <a:ext cx="2198722" cy="16490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200782"/>
            <a:ext cx="3124200" cy="23241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13" y="4151274"/>
            <a:ext cx="1472764" cy="11030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9" y="117158"/>
            <a:ext cx="2835900" cy="223327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4778857" y="228600"/>
            <a:ext cx="4300118" cy="14468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759895" y="228600"/>
            <a:ext cx="4231705" cy="14468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087828" y="2165183"/>
            <a:ext cx="2217972" cy="15666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107078" y="2134389"/>
            <a:ext cx="2198722" cy="15974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810305" y="4200782"/>
            <a:ext cx="2495495" cy="21267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5701548" y="4221595"/>
            <a:ext cx="2748629" cy="1989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6" t="20371" r="36667" b="18889"/>
          <a:stretch/>
        </p:blipFill>
        <p:spPr>
          <a:xfrm>
            <a:off x="304800" y="2514600"/>
            <a:ext cx="3469706" cy="41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তামাক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পরিহারে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আপনাকে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সহায়তা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করবে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করবে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endParaRPr lang="en-US" sz="3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 anchor="ctr">
            <a:noAutofit/>
          </a:bodyPr>
          <a:lstStyle/>
          <a:p>
            <a:pPr algn="just"/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রোগীকে ব্যাখ্যা করুন: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তামাক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ব্যাবহার পরিত্যাগ করতে হলে আপনাকে শীঘ্রই তা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বন্ধ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করতে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হবে. এটা করার জন্য আপনাকে একটা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দিন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ঠিক করতে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হবে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যেই দিনের পরে আপনি তামাক ব্যাবহার সম্পূর্ণবন্ধ করে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দেবেন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ঠিক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তখন থেকে পরবর্তিতে আপনার তামাক ব্যাবহার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অথবা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গ্রহণ উচিত হবে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bn-IN" sz="1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1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endParaRPr lang="as-IN" sz="1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তামাক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ছেড়ে দেয়া আপনার জন্য লাভজনক হবে না যদি আপনি:</a:t>
            </a:r>
          </a:p>
          <a:p>
            <a:pPr marL="2916238" indent="-233363" algn="just">
              <a:buFont typeface="Wingdings" panose="05000000000000000000" pitchFamily="2" charset="2"/>
              <a:buChar char="§"/>
            </a:pP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ধীরে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ধীরে ধূমপান কমান</a:t>
            </a:r>
          </a:p>
          <a:p>
            <a:pPr marL="2916238" indent="-233363" algn="just">
              <a:buFont typeface="Wingdings" panose="05000000000000000000" pitchFamily="2" charset="2"/>
              <a:buChar char="§"/>
            </a:pP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অনিয়মিত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ধূমপান করেন অথবা মাঝেমাঝে তামাক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ব্যাবহার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endParaRPr lang="as-IN" sz="1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2916238" indent="-233363" algn="just">
              <a:buFont typeface="Wingdings" panose="05000000000000000000" pitchFamily="2" charset="2"/>
              <a:buChar char="§"/>
            </a:pP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ধুমপানের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পরিবর্তে অন্য যেকোনো ধরনের তামাকজাত দ্রব্য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যেমন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[উদাহরণ] গ্রহণ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endParaRPr lang="as-IN" sz="1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18" y="754988"/>
            <a:ext cx="1598774" cy="204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5" y="2057400"/>
            <a:ext cx="1382368" cy="23274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0" y="5311590"/>
            <a:ext cx="2551290" cy="12416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76200"/>
            <a:ext cx="3505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76200"/>
            <a:ext cx="42672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633815" y="2984838"/>
            <a:ext cx="1114370" cy="538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4" t="10256" r="16667"/>
          <a:stretch/>
        </p:blipFill>
        <p:spPr>
          <a:xfrm>
            <a:off x="7086600" y="177416"/>
            <a:ext cx="1859247" cy="23371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71" r="8671" b="11325"/>
          <a:stretch/>
        </p:blipFill>
        <p:spPr>
          <a:xfrm rot="16200000">
            <a:off x="4659815" y="468815"/>
            <a:ext cx="2338970" cy="1752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5" b="13043"/>
          <a:stretch/>
        </p:blipFill>
        <p:spPr>
          <a:xfrm>
            <a:off x="4938562" y="2590800"/>
            <a:ext cx="4007285" cy="1600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796725" y="4514373"/>
            <a:ext cx="2203116" cy="19194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9140" y="4572302"/>
            <a:ext cx="2203117" cy="18281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3" t="11341" r="21024"/>
          <a:stretch/>
        </p:blipFill>
        <p:spPr>
          <a:xfrm>
            <a:off x="1723327" y="3028869"/>
            <a:ext cx="1681891" cy="20700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233">
            <a:off x="302506" y="377909"/>
            <a:ext cx="1238210" cy="555672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 rot="1012246">
            <a:off x="149415" y="143456"/>
            <a:ext cx="1476164" cy="1084687"/>
          </a:xfrm>
          <a:prstGeom prst="cloudCallout">
            <a:avLst>
              <a:gd name="adj1" fmla="val 103851"/>
              <a:gd name="adj2" fmla="val 55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তামাক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ব্যাবহার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পরিহার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পরের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প্রভাব</a:t>
            </a:r>
            <a:endParaRPr lang="en-US" sz="3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867400"/>
          </a:xfrm>
        </p:spPr>
        <p:txBody>
          <a:bodyPr anchor="ctr">
            <a:noAutofit/>
          </a:bodyPr>
          <a:lstStyle/>
          <a:p>
            <a:pPr algn="just"/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রোগীকে ব্যাখ্যা করুন: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আপনি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যখন তামাক ত্যাগ করবেন তখন কিছু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পার্শ্বপ্রতিক্রিয়া দেখা যেতে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চিন্তার কিছু নেই, এটি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খুব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তাড়াতাড়ি প্রশমিত হবে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আপনি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তা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অতিক্রম করতে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সক্ষম হবেন. এর মধ্যে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-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ধূমপানের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প্রতি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তীব্র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আকাঙ্খা,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কোষ্ঠকাঠিন্য, মাথা ঝিমঝিম করা,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অস্থিরতা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ও  বিরক্তি বোধ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করা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[বিষয়ের সাথে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সামঞ্জস্যপূর্ণ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অনন্য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পার্শ্বপ্রতিক্রিয়া]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1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endParaRPr lang="as-IN" sz="1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রোগীকে জিজ্ঞাসা করুন: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আপনি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কি মনে করেন যে আরো কিছু প্রভাব আছে?</a:t>
            </a:r>
          </a:p>
          <a:p>
            <a:pPr algn="just"/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রোগীকে ব্যাখ্যা করুন: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মনে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রাখবেন আপনি খুব অল্প সময়ের জন্য এই সকল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প্রভাবের সম্মুক্ষীন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হবেন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. এ সকল প্রভাব মোকাবেলায়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আপনি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এগুলো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অনুসরণ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করতে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পারেন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যেমন: হাঁটাহাটি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করুন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, ফলমূল খান, চা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পান করুন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এফজিডিতে রোগীদের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জিজ্ঞাস করুন যে ঐসকল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পার্শ্বপ্রতিক্রিয়া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থেকে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মনোযোগ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অন্যদিকে সরাতে তারা আর  কি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কি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করার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পরামর্শ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দিতে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পারেন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1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রোগীকে জিজ্ঞাসা করুন: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আপনি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যেসব কাজ করতে পারবেন সেগুলো কি কি ?</a:t>
            </a:r>
          </a:p>
          <a:p>
            <a:pPr algn="just"/>
            <a:endParaRPr lang="as-IN" sz="1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রোগীকে ব্যাখ্যা করুন: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ধূমপান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বন্ধ করার পর সম্ভাব্য পার্শ্বপ্রতিক্রিয়াগুলোকে সনাক্ত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করা এবং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মোকাবেলা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করার জন্য সাথে দেয়া প্রচারপত্রে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আরো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কিছু তথ্য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দেয়া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	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bn-IN" sz="1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আপনি যদি ঔষধ সেবন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করা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চালিয়ে যান এবং তামাক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গ্রহণ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	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থেকে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নিজেকে বিরত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রাখেন </a:t>
            </a:r>
            <a:r>
              <a:rPr lang="as-IN" sz="1800" dirty="0">
                <a:latin typeface="Kalpurush" panose="02000600000000000000" pitchFamily="2" charset="0"/>
                <a:cs typeface="Kalpurush" panose="02000600000000000000" pitchFamily="2" charset="0"/>
              </a:rPr>
              <a:t>তাহলে আপনার যক্ষা নিরাময় </a:t>
            </a:r>
            <a:r>
              <a:rPr lang="as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হবেই</a:t>
            </a:r>
            <a:r>
              <a:rPr lang="bn-IN" sz="1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1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20900"/>
            <a:ext cx="400740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2120900"/>
            <a:ext cx="39624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68362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যক্ষা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কিভাবে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সংক্রমিত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endParaRPr lang="en-US" sz="3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334000"/>
          </a:xfrm>
        </p:spPr>
        <p:txBody>
          <a:bodyPr anchor="ctr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রোগীকে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করুন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বাতাসের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যক্ষা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রোগের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জীবানু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ছড়ায়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যক্ষা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রোগাক্রান্ত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ব্যাক্তি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মুখ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ঢেকে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উন্মুক্ত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রেখে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হাঁচি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কাশি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দিলে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রোগের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জীবানু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অন্য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ব্যক্তির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নিশ্বাসের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শরীরে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প্রবেশ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চিন্তার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কোনো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কারণ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যক্ষা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1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just">
              <a:buNone/>
            </a:pPr>
            <a:endParaRPr lang="en-US" sz="1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রোগীকে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জিজ্ঞাসা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করুন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যক্ষা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রোগের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সংক্রমণ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কিভাবে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আপনার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pPr algn="just"/>
            <a:endParaRPr lang="en-US" sz="1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রোগীকে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করুন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আপনাকে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ডাক্তার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পরামর্শমত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পুরো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ছয়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মাস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নিয়মিত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ঔষুধ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সেবন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আপনি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যদি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কিছুটা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বোধও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আপনার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বমি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ভাব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অথবা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আপনার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পার্শ্ব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প্রতিক্রিয়া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দেখাও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দেয়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তবুও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আপনার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ঔষুধ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সেবন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চালিয়ে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যেতে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আপনাকে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এখন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করবো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এটা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কিভাবে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1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3285606" y="1138237"/>
            <a:ext cx="3048000" cy="457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1732" r="8275"/>
          <a:stretch/>
        </p:blipFill>
        <p:spPr>
          <a:xfrm>
            <a:off x="304800" y="2971800"/>
            <a:ext cx="3657600" cy="3581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244742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295275"/>
            <a:ext cx="2143125" cy="21431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t="17376" r="7328" b="9496"/>
          <a:stretch/>
        </p:blipFill>
        <p:spPr>
          <a:xfrm rot="5400000">
            <a:off x="5638799" y="3429001"/>
            <a:ext cx="3581399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যক্ষা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রোগের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ঔষধ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কিভাবে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গ্রহণ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করবেন</a:t>
            </a:r>
            <a:endParaRPr lang="en-US" sz="3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3500"/>
            <a:ext cx="8534400" cy="5295900"/>
          </a:xfrm>
        </p:spPr>
        <p:txBody>
          <a:bodyPr anchor="ctr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রোগীকে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করুন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: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সেরে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উঠার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আপনাকে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[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নম্বর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]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দেখানো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ঔষধগুলো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সেবন</a:t>
            </a:r>
            <a:r>
              <a:rPr lang="bn-IN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1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ঔষধ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প্রতিদিন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 [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]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তে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সেবন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খাবার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খাওয়ার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পূর্বে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আপনার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ঔষধ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সেবন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করুন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bn-IN" sz="1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দয়া</a:t>
            </a:r>
            <a:r>
              <a:rPr lang="en-US" sz="1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1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ঔষধ</a:t>
            </a:r>
            <a:r>
              <a:rPr lang="en-US" sz="1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খেতে</a:t>
            </a:r>
            <a:r>
              <a:rPr lang="en-US" sz="1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কখনই</a:t>
            </a:r>
            <a:r>
              <a:rPr lang="en-US" sz="1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ভুলবেননা</a:t>
            </a:r>
            <a:r>
              <a:rPr lang="bn-IN" sz="1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আপনি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যদি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ভুলেও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যান</a:t>
            </a:r>
            <a:r>
              <a:rPr lang="bn-IN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তাহলে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দ্বিগুণ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অথবা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আংশিক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মাত্রায়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ঔষধ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গ্রহণ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করবেন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1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just">
              <a:buNone/>
            </a:pP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যক্ষা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মুক্তি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পেতে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হলে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আপনাকে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সম্পূর্ন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ছয়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মাস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সকল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ঔষধ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সেবন</a:t>
            </a:r>
            <a:r>
              <a:rPr lang="bn-IN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যেতে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1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just">
              <a:buNone/>
            </a:pPr>
            <a:endParaRPr lang="en-US" sz="1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রোগীকে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জিজ্ঞাসা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করুন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আপনি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কতদিন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ধরে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আপনার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ঔষধ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সেবন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প্রয়োজন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যদি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আপনি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ঔষধ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নেন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	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তাহলে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bn-IN" sz="1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just">
              <a:buNone/>
            </a:pPr>
            <a:endParaRPr lang="bn-IN" sz="1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just">
              <a:buNone/>
            </a:pP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রোগী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সঠিকভাবে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পেরেছে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কিনা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নিশ্চিত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করুন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855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40" y="4251543"/>
            <a:ext cx="1241860" cy="251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101445" y="2733201"/>
            <a:ext cx="8944367" cy="145779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" r="1821"/>
          <a:stretch/>
        </p:blipFill>
        <p:spPr>
          <a:xfrm>
            <a:off x="76556" y="4251542"/>
            <a:ext cx="2819044" cy="2511055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40" y="152400"/>
            <a:ext cx="1241860" cy="246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09" b="8333"/>
          <a:stretch/>
        </p:blipFill>
        <p:spPr>
          <a:xfrm>
            <a:off x="3018218" y="102140"/>
            <a:ext cx="2458879" cy="25110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09" b="8333"/>
          <a:stretch/>
        </p:blipFill>
        <p:spPr>
          <a:xfrm>
            <a:off x="3014951" y="4251541"/>
            <a:ext cx="2458879" cy="25110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5" y="102140"/>
            <a:ext cx="2794155" cy="25705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36" y="152400"/>
            <a:ext cx="2160675" cy="24706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36" y="4251543"/>
            <a:ext cx="2160675" cy="251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আপনার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যক্ষারোগের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ঔষধ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সেবন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থাকুন</a:t>
            </a:r>
            <a:endParaRPr lang="en-US" sz="3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867400"/>
          </a:xfrm>
        </p:spPr>
        <p:txBody>
          <a:bodyPr anchor="ctr">
            <a:normAutofit fontScale="47500" lnSpcReduction="20000"/>
          </a:bodyPr>
          <a:lstStyle/>
          <a:p>
            <a:pPr algn="just"/>
            <a:endParaRPr lang="as-IN" dirty="0"/>
          </a:p>
          <a:p>
            <a:pPr marL="0" indent="0" algn="just">
              <a:spcAft>
                <a:spcPts val="600"/>
              </a:spcAft>
              <a:buNone/>
            </a:pPr>
            <a:r>
              <a:rPr lang="as-IN" sz="3800" dirty="0">
                <a:latin typeface="Kalpurush" panose="02000600000000000000" pitchFamily="2" charset="0"/>
                <a:cs typeface="Kalpurush" panose="02000600000000000000" pitchFamily="2" charset="0"/>
              </a:rPr>
              <a:t>রোগীকে ব্যাখ্যা করুন: </a:t>
            </a:r>
            <a:r>
              <a:rPr lang="en-US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পরবর্তী </a:t>
            </a:r>
            <a:r>
              <a:rPr lang="as-IN" sz="3800" dirty="0">
                <a:latin typeface="Kalpurush" panose="02000600000000000000" pitchFamily="2" charset="0"/>
                <a:cs typeface="Kalpurush" panose="02000600000000000000" pitchFamily="2" charset="0"/>
              </a:rPr>
              <a:t>ছয় মাসে অনেক কারণেই 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আপনি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ভুলে </a:t>
            </a:r>
            <a:r>
              <a:rPr lang="as-IN" sz="3800" dirty="0">
                <a:latin typeface="Kalpurush" panose="02000600000000000000" pitchFamily="2" charset="0"/>
                <a:cs typeface="Kalpurush" panose="02000600000000000000" pitchFamily="2" charset="0"/>
              </a:rPr>
              <a:t>যাবেন 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অথবা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ইচ্ছা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				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করবে না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আপনার ঔষধ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সেবন করতে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3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bn-IN" sz="3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3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যা </a:t>
            </a:r>
            <a:r>
              <a:rPr lang="as-IN" sz="3800" b="1" dirty="0">
                <a:latin typeface="Kalpurush" panose="02000600000000000000" pitchFamily="2" charset="0"/>
                <a:cs typeface="Kalpurush" panose="02000600000000000000" pitchFamily="2" charset="0"/>
              </a:rPr>
              <a:t>কিছুই হোক না কেন আপনাকে ঔষধ সেবন করা চালিয়ে </a:t>
            </a:r>
            <a:r>
              <a:rPr lang="as-IN" sz="3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যেতে হবে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ঔষধ শুরু করার অল্প সময়ের মধ্যেই আপনি ভালো অনুভব করবেন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bn-IN" sz="3800" dirty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মাঝে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মাঝে কিছু ঔষধের কিছু পার্শ্বপ্রতিক্রিয়ার কারণে আপনার ঔষধ 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সেবন বন্ধ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করে দিতে ইচ্ছা হতে পারে</a:t>
            </a:r>
            <a:r>
              <a:rPr lang="en-US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ধৈর্য ধরুন, এই সকল উপসর্গ 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দূর হয়ে যাবে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অবশ্যই ঔষধ চালিয়ে যান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3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ঔষধ </a:t>
            </a:r>
            <a:r>
              <a:rPr lang="as-IN" sz="3800" dirty="0">
                <a:latin typeface="Kalpurush" panose="02000600000000000000" pitchFamily="2" charset="0"/>
                <a:cs typeface="Kalpurush" panose="02000600000000000000" pitchFamily="2" charset="0"/>
              </a:rPr>
              <a:t>ফুরিয়ে যাওয়ার আগেই তা নিয়ে 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আসুন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3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পরিবারের </a:t>
            </a:r>
            <a:r>
              <a:rPr lang="as-IN" sz="3800" dirty="0">
                <a:latin typeface="Kalpurush" panose="02000600000000000000" pitchFamily="2" charset="0"/>
                <a:cs typeface="Kalpurush" panose="02000600000000000000" pitchFamily="2" charset="0"/>
              </a:rPr>
              <a:t>সদস্য অথবা বন্ধুদের বলুন আপনাকে ঔষধ 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সেবনের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কথা 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	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মনে করিয়ে দিতে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3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বিভিন্ন </a:t>
            </a:r>
            <a:r>
              <a:rPr lang="as-IN" sz="3800" dirty="0">
                <a:latin typeface="Kalpurush" panose="02000600000000000000" pitchFamily="2" charset="0"/>
                <a:cs typeface="Kalpurush" panose="02000600000000000000" pitchFamily="2" charset="0"/>
              </a:rPr>
              <a:t>উৎসবের 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as-IN" sz="3800" dirty="0">
                <a:latin typeface="Kalpurush" panose="02000600000000000000" pitchFamily="2" charset="0"/>
                <a:cs typeface="Kalpurush" panose="02000600000000000000" pitchFamily="2" charset="0"/>
              </a:rPr>
              <a:t>রমজান, পুঁজা) ঔষধ গ্রহনের কথা 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ভুলে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যাওয়াই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			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স্বাভাবিক</a:t>
            </a:r>
            <a:r>
              <a:rPr lang="bn-IN" sz="3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800" dirty="0">
                <a:latin typeface="Kalpurush" panose="02000600000000000000" pitchFamily="2" charset="0"/>
                <a:cs typeface="Kalpurush" panose="02000600000000000000" pitchFamily="2" charset="0"/>
              </a:rPr>
              <a:t>পরিবারের সদস্য অথবা বন্ধুদের মনে করিয়ে 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দিতে বলুন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	</a:t>
            </a:r>
            <a:r>
              <a:rPr lang="as-IN" sz="3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যদি </a:t>
            </a:r>
            <a:r>
              <a:rPr lang="as-IN" sz="3800" b="1" dirty="0">
                <a:latin typeface="Kalpurush" panose="02000600000000000000" pitchFamily="2" charset="0"/>
                <a:cs typeface="Kalpurush" panose="02000600000000000000" pitchFamily="2" charset="0"/>
              </a:rPr>
              <a:t>ভুলেও যান বন্ধ করে দেবেন </a:t>
            </a:r>
            <a:r>
              <a:rPr lang="as-IN" sz="3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নাবন্ধ </a:t>
            </a:r>
            <a:r>
              <a:rPr lang="as-IN" sz="3800" b="1" dirty="0">
                <a:latin typeface="Kalpurush" panose="02000600000000000000" pitchFamily="2" charset="0"/>
                <a:cs typeface="Kalpurush" panose="02000600000000000000" pitchFamily="2" charset="0"/>
              </a:rPr>
              <a:t>না করে দিয়ে আবার </a:t>
            </a:r>
            <a:r>
              <a:rPr lang="as-IN" sz="3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সেবন</a:t>
            </a:r>
            <a:r>
              <a:rPr lang="bn-IN" sz="3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				</a:t>
            </a:r>
            <a:r>
              <a:rPr lang="as-IN" sz="3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করা </a:t>
            </a:r>
            <a:r>
              <a:rPr lang="as-IN" sz="3800" b="1" dirty="0">
                <a:latin typeface="Kalpurush" panose="02000600000000000000" pitchFamily="2" charset="0"/>
                <a:cs typeface="Kalpurush" panose="02000600000000000000" pitchFamily="2" charset="0"/>
              </a:rPr>
              <a:t>শুরু </a:t>
            </a:r>
            <a:r>
              <a:rPr lang="as-IN" sz="3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করুন</a:t>
            </a:r>
            <a:r>
              <a:rPr lang="bn-IN" sz="3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3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যদি </a:t>
            </a:r>
            <a:r>
              <a:rPr lang="as-IN" sz="3800" dirty="0">
                <a:latin typeface="Kalpurush" panose="02000600000000000000" pitchFamily="2" charset="0"/>
                <a:cs typeface="Kalpurush" panose="02000600000000000000" pitchFamily="2" charset="0"/>
              </a:rPr>
              <a:t>আপনি কোনো অসুবিধা বোধ করেন এবং আপনার 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পূর্বনির্ধারিত 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	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সাক্ষাতের </a:t>
            </a:r>
            <a:r>
              <a:rPr lang="as-IN" sz="3800" dirty="0">
                <a:latin typeface="Kalpurush" panose="02000600000000000000" pitchFamily="2" charset="0"/>
                <a:cs typeface="Kalpurush" panose="02000600000000000000" pitchFamily="2" charset="0"/>
              </a:rPr>
              <a:t>দিনে অবশ্যই স্বাস্থ্যকর্মীর/ সাথে দেখা 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করার </a:t>
            </a:r>
            <a:r>
              <a:rPr lang="as-IN" sz="3800" dirty="0">
                <a:latin typeface="Kalpurush" panose="02000600000000000000" pitchFamily="2" charset="0"/>
                <a:cs typeface="Kalpurush" panose="02000600000000000000" pitchFamily="2" charset="0"/>
              </a:rPr>
              <a:t>কথা মনে 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	</a:t>
            </a:r>
            <a:r>
              <a:rPr lang="as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রাখবেন</a:t>
            </a:r>
            <a:r>
              <a:rPr lang="bn-IN" sz="3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3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just">
              <a:buNone/>
            </a:pPr>
            <a:r>
              <a:rPr lang="bn-IN" sz="3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3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আপনি </a:t>
            </a:r>
            <a:r>
              <a:rPr lang="as-IN" sz="3800" b="1" dirty="0">
                <a:latin typeface="Kalpurush" panose="02000600000000000000" pitchFamily="2" charset="0"/>
                <a:cs typeface="Kalpurush" panose="02000600000000000000" pitchFamily="2" charset="0"/>
              </a:rPr>
              <a:t>যদি ঔষধ সেবন করতে থাকেন তবে অবশ্যই আপনি </a:t>
            </a:r>
            <a:r>
              <a:rPr lang="as-IN" sz="3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যক্ষা থেকে </a:t>
            </a:r>
            <a:r>
              <a:rPr lang="bn-IN" sz="3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as-IN" sz="3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সম্পূর্ন </a:t>
            </a:r>
            <a:r>
              <a:rPr lang="as-IN" sz="3800" b="1" dirty="0">
                <a:latin typeface="Kalpurush" panose="02000600000000000000" pitchFamily="2" charset="0"/>
                <a:cs typeface="Kalpurush" panose="02000600000000000000" pitchFamily="2" charset="0"/>
              </a:rPr>
              <a:t>নিরাময় </a:t>
            </a:r>
            <a:r>
              <a:rPr lang="as-IN" sz="3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হবেন</a:t>
            </a:r>
            <a:r>
              <a:rPr lang="bn-IN" sz="3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3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3676649"/>
            <a:ext cx="3581401" cy="28765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84" y="457200"/>
            <a:ext cx="3587016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76249"/>
            <a:ext cx="3619500" cy="2647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76650"/>
            <a:ext cx="3619499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পরিবার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বন্ধুদের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সহায়তা</a:t>
            </a:r>
            <a:r>
              <a:rPr lang="en-US" sz="3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নিন</a:t>
            </a:r>
            <a:endParaRPr lang="en-US" sz="3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 anchor="ctr">
            <a:noAutofit/>
          </a:bodyPr>
          <a:lstStyle/>
          <a:p>
            <a:pPr algn="just"/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রোগীকে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করুন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রাখবেন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আপনি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যদি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ঔষধ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সেবন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থাকেন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আপনি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অবশ্যই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রোগমুক্ত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হবেন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পরিবার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বন্ধুদের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কাছ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সহায়তা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পাওয়াটা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খুব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গুরুত্বপূর্ণ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1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যক্ষা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বাতাসের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সংক্রমিত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সুতরাং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আপনি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কারো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পাত্রে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খাবার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খেলে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সংক্রমিত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করছেন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</a:p>
          <a:p>
            <a:pPr algn="just"/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রোগীকে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জিজ্ঞাসা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করুন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আপনি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সহায়তা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নিতে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পারেন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pPr marL="0" indent="0" algn="just">
              <a:buNone/>
            </a:pP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</a:p>
          <a:p>
            <a:pPr algn="just"/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রোগীকে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করুন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: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আপনার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যক্ষা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এটা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আপনার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পরিবারের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সদস্য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bn-IN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বন্ধুদের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জরুরি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ওরা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আপনাকে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সমর্থন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যোগাতে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আপনাকে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সাহায্য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bn-IN" sz="1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রাখবেন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ওদের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কুশল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বিনিময়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করলে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পাত্রে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খাবার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খেয়ে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			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যক্ষা</a:t>
            </a:r>
            <a:r>
              <a:rPr lang="en-US" sz="1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সংক্রমণ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করছেন</a:t>
            </a:r>
            <a:r>
              <a:rPr lang="en-US" sz="1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bn-IN" sz="1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1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15168028</TotalTime>
  <Words>82</Words>
  <Application>Microsoft Office PowerPoint</Application>
  <PresentationFormat>On-screen Show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Kalpurush</vt:lpstr>
      <vt:lpstr>Vrinda</vt:lpstr>
      <vt:lpstr>Wingdings</vt:lpstr>
      <vt:lpstr>Office Theme</vt:lpstr>
      <vt:lpstr>PowerPoint Presentation</vt:lpstr>
      <vt:lpstr>PowerPoint Presentation</vt:lpstr>
      <vt:lpstr>যক্ষা কিভাবে সংক্রমিত হয়</vt:lpstr>
      <vt:lpstr>PowerPoint Presentation</vt:lpstr>
      <vt:lpstr>যক্ষা রোগের ঔষধ কিভাবে গ্রহণ করবেন</vt:lpstr>
      <vt:lpstr>PowerPoint Presentation</vt:lpstr>
      <vt:lpstr>আপনার যক্ষারোগের ঔষধ সেবন করতে থাকুন</vt:lpstr>
      <vt:lpstr>PowerPoint Presentation</vt:lpstr>
      <vt:lpstr>পরিবার ও বন্ধুদের সহায়তা নিন</vt:lpstr>
      <vt:lpstr>PowerPoint Presentation</vt:lpstr>
      <vt:lpstr>একটি সুস্থ জীবনধারা অনুসরণ করুন</vt:lpstr>
      <vt:lpstr>PowerPoint Presentation</vt:lpstr>
      <vt:lpstr> তামাক ছেড়ে দেয়ার সুফলসমূহ</vt:lpstr>
      <vt:lpstr>PowerPoint Presentation</vt:lpstr>
      <vt:lpstr>তামাক পরিহারে যা আপনাকে সহায়তা করবে এবং যা করবে না</vt:lpstr>
      <vt:lpstr>PowerPoint Presentation</vt:lpstr>
      <vt:lpstr>তামাক ব্যাবহার পরিহার করার পরের কিছু প্রভাব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Common</dc:creator>
  <cp:lastModifiedBy>Helen Elsey</cp:lastModifiedBy>
  <cp:revision>300</cp:revision>
  <cp:lastPrinted>2001-12-31T23:29:10Z</cp:lastPrinted>
  <dcterms:created xsi:type="dcterms:W3CDTF">2002-01-01T00:30:43Z</dcterms:created>
  <dcterms:modified xsi:type="dcterms:W3CDTF">2018-07-04T14:37:24Z</dcterms:modified>
</cp:coreProperties>
</file>